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82" r:id="rId25"/>
    <p:sldId id="279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8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F4709-E8F1-46DE-9EA3-AFFAF5505462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9316-F192-4D02-9847-211F637CB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99316-F192-4D02-9847-211F637CBB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9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3783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9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46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732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203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6C52C72-DE31-F449-A4ED-4C594FD9140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29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D62726E-379B-B349-9EED-81ED093FA806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9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3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41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5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3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18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0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6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4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1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inarastinmanesh/Graphic_projec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CA3D98-6CB5-48C3-BD55-AD8C8F41F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970" y="1706451"/>
            <a:ext cx="10572000" cy="1368654"/>
          </a:xfrm>
        </p:spPr>
        <p:txBody>
          <a:bodyPr/>
          <a:lstStyle/>
          <a:p>
            <a:pPr algn="ctr"/>
            <a:r>
              <a:rPr lang="fa-IR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ranNastaliq" panose="02020505000000020003" pitchFamily="18" charset="0"/>
                <a:cs typeface="IranNastaliq" panose="02020505000000020003" pitchFamily="18" charset="0"/>
              </a:rPr>
              <a:t>به نام خدا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2CF3096-3A94-43C5-9904-BF203716C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4675540"/>
            <a:ext cx="10572000" cy="1368654"/>
          </a:xfrm>
        </p:spPr>
        <p:txBody>
          <a:bodyPr>
            <a:normAutofit/>
          </a:bodyPr>
          <a:lstStyle/>
          <a:p>
            <a:pPr algn="ctr" rtl="1"/>
            <a:r>
              <a:rPr lang="fa-IR" sz="2000" i="1" dirty="0">
                <a:solidFill>
                  <a:schemeClr val="bg1"/>
                </a:solidFill>
                <a:cs typeface="0 Kamand Bold" panose="00000700000000000000" pitchFamily="2" charset="-78"/>
              </a:rPr>
              <a:t>پروژه گرافيک </a:t>
            </a:r>
            <a:r>
              <a:rPr lang="fa-IR" sz="2000" i="1" dirty="0" smtClean="0">
                <a:solidFill>
                  <a:schemeClr val="bg1"/>
                </a:solidFill>
                <a:cs typeface="0 Kamand Bold" panose="00000700000000000000" pitchFamily="2" charset="-78"/>
              </a:rPr>
              <a:t>کامپيوتري </a:t>
            </a:r>
            <a:endParaRPr lang="fa-IR" sz="2000" i="1" dirty="0">
              <a:solidFill>
                <a:schemeClr val="bg1"/>
              </a:solidFill>
              <a:cs typeface="0 Kamand Bold" panose="00000700000000000000" pitchFamily="2" charset="-78"/>
            </a:endParaRPr>
          </a:p>
          <a:p>
            <a:pPr algn="ctr" rtl="1"/>
            <a:r>
              <a:rPr lang="fa-IR" sz="2000" i="1" dirty="0">
                <a:solidFill>
                  <a:schemeClr val="bg1"/>
                </a:solidFill>
                <a:cs typeface="0 Kamand Bold" panose="00000700000000000000" pitchFamily="2" charset="-78"/>
              </a:rPr>
              <a:t>تير ماه 1399</a:t>
            </a:r>
            <a:endParaRPr lang="en-US" sz="2000" i="1" dirty="0">
              <a:solidFill>
                <a:schemeClr val="bg1"/>
              </a:solidFill>
              <a:cs typeface="0 Kamand Bold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598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BFD16E-C5E1-445C-8FB3-25304C2D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0 Shadi" panose="00000400000000000000" pitchFamily="2" charset="-78"/>
              </a:rPr>
              <a:t>برخورد با دونات ها ( خوردن دونات ها )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0 Shadi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FB8BAB-7685-4158-B2D5-6FE2BB78EAE3}"/>
              </a:ext>
            </a:extLst>
          </p:cNvPr>
          <p:cNvSpPr txBox="1"/>
          <p:nvPr/>
        </p:nvSpPr>
        <p:spPr>
          <a:xfrm>
            <a:off x="6646098" y="2797710"/>
            <a:ext cx="49228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0 Compset Bold" panose="00000700000000000000" pitchFamily="2" charset="-78"/>
              </a:rPr>
              <a:t>در اينجا براي تشخيص برخورد تمام دونات ها چک ميشود...</a:t>
            </a:r>
          </a:p>
          <a:p>
            <a:pPr algn="r"/>
            <a:endParaRPr lang="fa-IR" dirty="0">
              <a:cs typeface="0 Compset Bold" panose="00000700000000000000" pitchFamily="2" charset="-78"/>
            </a:endParaRPr>
          </a:p>
          <a:p>
            <a:pPr algn="r"/>
            <a:r>
              <a:rPr lang="fa-IR" dirty="0">
                <a:cs typeface="0 Compset Bold" panose="00000700000000000000" pitchFamily="2" charset="-78"/>
              </a:rPr>
              <a:t>اگر برخوردي صورت گرفته باشد :</a:t>
            </a:r>
          </a:p>
          <a:p>
            <a:pPr marL="342900" indent="-342900" algn="r">
              <a:buFont typeface="+mj-lt"/>
              <a:buAutoNum type="arabicPeriod"/>
            </a:pPr>
            <a:endParaRPr lang="fa-IR" dirty="0">
              <a:cs typeface="0 Compset Bold" panose="00000700000000000000" pitchFamily="2" charset="-78"/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دونات حذف ميشود (خورده ميشود)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در کنسول </a:t>
            </a:r>
            <a:r>
              <a:rPr lang="en-US" dirty="0">
                <a:cs typeface="0 Compset Bold" panose="00000700000000000000" pitchFamily="2" charset="-78"/>
              </a:rPr>
              <a:t>collision donut</a:t>
            </a:r>
            <a:r>
              <a:rPr lang="fa-IR" dirty="0">
                <a:cs typeface="0 Compset Bold" panose="00000700000000000000" pitchFamily="2" charset="-78"/>
              </a:rPr>
              <a:t> چاپ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يکي به تعداد دونات ها خورده شده اضافه ميشود ....</a:t>
            </a:r>
            <a:endParaRPr lang="en-US" dirty="0">
              <a:cs typeface="0 Compset Bold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D58B555-DF1D-4D53-A96C-36045304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5" y="2424223"/>
            <a:ext cx="5391902" cy="3724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114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A8E1B8-BCA8-4BCD-A39B-B9AA919D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0 Aria" panose="00000400000000000000" pitchFamily="2" charset="-78"/>
              </a:rPr>
              <a:t>درخت ها</a:t>
            </a:r>
            <a:endParaRPr 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0 Ari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003116-24FF-4D80-BF02-C6E4585E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2" y="1936101"/>
            <a:ext cx="7081284" cy="4126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03C9DDB-3A2C-4F8C-B163-8EC5912EBD19}"/>
              </a:ext>
            </a:extLst>
          </p:cNvPr>
          <p:cNvSpPr txBox="1"/>
          <p:nvPr/>
        </p:nvSpPr>
        <p:spPr>
          <a:xfrm>
            <a:off x="7538484" y="2083981"/>
            <a:ext cx="4146698" cy="424731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درخت ها </a:t>
            </a:r>
            <a:r>
              <a:rPr lang="en-US" dirty="0">
                <a:solidFill>
                  <a:srgbClr val="FFC000"/>
                </a:solidFill>
                <a:cs typeface="0 Karim Bold" panose="00000700000000000000" pitchFamily="2" charset="-78"/>
              </a:rPr>
              <a:t>json</a:t>
            </a:r>
            <a:r>
              <a:rPr lang="en-US" dirty="0">
                <a:cs typeface="0 Karim Bold" panose="00000700000000000000" pitchFamily="2" charset="-78"/>
              </a:rPr>
              <a:t> </a:t>
            </a:r>
            <a:r>
              <a:rPr lang="fa-IR" dirty="0">
                <a:cs typeface="0 Karim Bold" panose="00000700000000000000" pitchFamily="2" charset="-78"/>
              </a:rPr>
              <a:t> هستند که از سايت </a:t>
            </a:r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  <a:cs typeface="0 Karim Bold" panose="00000700000000000000" pitchFamily="2" charset="-78"/>
              </a:rPr>
              <a:t>clara.io</a:t>
            </a:r>
            <a:r>
              <a:rPr lang="fa-IR" u="sng" dirty="0">
                <a:solidFill>
                  <a:schemeClr val="accent6">
                    <a:lumMod val="60000"/>
                    <a:lumOff val="40000"/>
                  </a:schemeClr>
                </a:solidFill>
                <a:cs typeface="0 Karim Bold" panose="00000700000000000000" pitchFamily="2" charset="-78"/>
              </a:rPr>
              <a:t>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  <a:cs typeface="0 Karim Bold" panose="00000700000000000000" pitchFamily="2" charset="-78"/>
              </a:rPr>
              <a:t> </a:t>
            </a:r>
            <a:r>
              <a:rPr lang="fa-IR" dirty="0">
                <a:cs typeface="0 Karim Bold" panose="00000700000000000000" pitchFamily="2" charset="-78"/>
              </a:rPr>
              <a:t>دانلود شده اند...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براي تشخيص برخورد دور درخت ها يک مکعبي در نظر گرفته شده است که ديده نميشود و در واقع برخورد با انها صورت ميگيرد..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150 تا درخت داريم که موقعيت انها در صحنه به صورت رندوم است.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و همين طور چرخش رندوم دارند که همه شان به يک جهت نباشند...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 و همه شان به </a:t>
            </a:r>
            <a:r>
              <a:rPr lang="en-US" dirty="0">
                <a:cs typeface="0 Karim Bold" panose="00000700000000000000" pitchFamily="2" charset="-78"/>
              </a:rPr>
              <a:t>trees</a:t>
            </a:r>
            <a:r>
              <a:rPr lang="fa-IR" dirty="0">
                <a:cs typeface="0 Karim Bold" panose="00000700000000000000" pitchFamily="2" charset="-78"/>
              </a:rPr>
              <a:t> اضافه شدند و در نهايت به صحنه</a:t>
            </a:r>
            <a:r>
              <a:rPr lang="en-US" dirty="0">
                <a:cs typeface="0 Karim Bold" panose="00000700000000000000" pitchFamily="2" charset="-78"/>
              </a:rPr>
              <a:t>add </a:t>
            </a:r>
            <a:r>
              <a:rPr lang="fa-IR" dirty="0">
                <a:cs typeface="0 Karim Bold" panose="00000700000000000000" pitchFamily="2" charset="-78"/>
              </a:rPr>
              <a:t>شدند...</a:t>
            </a:r>
            <a:endParaRPr lang="en-US" dirty="0">
              <a:cs typeface="0 Karim Bold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3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612588-AA97-4BAC-B01D-31D1A805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0 Mahsa" panose="00000400000000000000" pitchFamily="2" charset="-78"/>
              </a:rPr>
              <a:t>برخورد با درخت ها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0 Mahs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070E9E7-0C38-42D4-925E-9ADB6B41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9" y="399403"/>
            <a:ext cx="4971245" cy="6458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ABD8766-3008-4410-851E-B4C188901948}"/>
              </a:ext>
            </a:extLst>
          </p:cNvPr>
          <p:cNvSpPr txBox="1"/>
          <p:nvPr/>
        </p:nvSpPr>
        <p:spPr>
          <a:xfrm>
            <a:off x="5145050" y="2614710"/>
            <a:ext cx="6790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0 Compset Bold" panose="00000700000000000000" pitchFamily="2" charset="-78"/>
              </a:rPr>
              <a:t>در صورت برخورد با درخت :</a:t>
            </a:r>
          </a:p>
          <a:p>
            <a:pPr algn="r" rtl="1"/>
            <a:endParaRPr lang="fa-IR" dirty="0">
              <a:cs typeface="0 Compset Bold" panose="00000700000000000000" pitchFamily="2" charset="-78"/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صدايي پخش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از جون لاک پشت 25% کم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درخت پاک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در کنسول </a:t>
            </a:r>
            <a:r>
              <a:rPr lang="en-US" dirty="0">
                <a:cs typeface="0 Compset Bold" panose="00000700000000000000" pitchFamily="2" charset="-78"/>
              </a:rPr>
              <a:t>collision tree</a:t>
            </a:r>
            <a:r>
              <a:rPr lang="fa-IR" dirty="0">
                <a:cs typeface="0 Compset Bold" panose="00000700000000000000" pitchFamily="2" charset="-78"/>
              </a:rPr>
              <a:t> چاپ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مقدار جان در بالاي صفحه اپديت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اگر مقدار جان او 0 شود به صفحه </a:t>
            </a:r>
            <a:r>
              <a:rPr lang="en-US" dirty="0">
                <a:cs typeface="0 Compset Bold" panose="00000700000000000000" pitchFamily="2" charset="-78"/>
              </a:rPr>
              <a:t>game over </a:t>
            </a:r>
            <a:r>
              <a:rPr lang="fa-IR" dirty="0">
                <a:cs typeface="0 Compset Bold" panose="00000700000000000000" pitchFamily="2" charset="-78"/>
              </a:rPr>
              <a:t> منتقل ميشود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58D347-E9E5-47B4-B799-5E77BA1D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550" y="679815"/>
            <a:ext cx="10571998" cy="970450"/>
          </a:xfrm>
        </p:spPr>
        <p:txBody>
          <a:bodyPr/>
          <a:lstStyle/>
          <a:p>
            <a:pPr algn="r" rtl="1"/>
            <a:r>
              <a:rPr lang="fa-I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cs typeface="0 Esfehan Bold" panose="00000700000000000000" pitchFamily="2" charset="-78"/>
              </a:rPr>
              <a:t>پرنده ها 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cs typeface="0 Esfehan Bold" panose="00000700000000000000" pitchFamily="2" charset="-78"/>
              </a:rPr>
              <a:t>(Tween)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F8024F-F811-4537-888A-677DBA35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8" y="1909668"/>
            <a:ext cx="4715533" cy="4239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533E4DA-952B-4EA5-8CC3-BDF477D4C363}"/>
              </a:ext>
            </a:extLst>
          </p:cNvPr>
          <p:cNvSpPr txBox="1"/>
          <p:nvPr/>
        </p:nvSpPr>
        <p:spPr>
          <a:xfrm>
            <a:off x="5812415" y="2462411"/>
            <a:ext cx="5911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0 Soroosh" panose="00000400000000000000" pitchFamily="2" charset="-78"/>
              </a:rPr>
              <a:t>سه پرنده داريم که </a:t>
            </a:r>
            <a:r>
              <a:rPr lang="en-US" dirty="0">
                <a:solidFill>
                  <a:srgbClr val="FF0000"/>
                </a:solidFill>
                <a:cs typeface="0 Soroosh" panose="00000400000000000000" pitchFamily="2" charset="-78"/>
              </a:rPr>
              <a:t>json</a:t>
            </a:r>
            <a:r>
              <a:rPr lang="en-US" dirty="0">
                <a:solidFill>
                  <a:srgbClr val="FFFF00"/>
                </a:solidFill>
                <a:cs typeface="0 Soroosh" panose="00000400000000000000" pitchFamily="2" charset="-78"/>
              </a:rPr>
              <a:t> </a:t>
            </a:r>
            <a:r>
              <a:rPr lang="fa-IR" dirty="0">
                <a:solidFill>
                  <a:srgbClr val="FF0000"/>
                </a:solidFill>
                <a:cs typeface="0 Soroosh" panose="00000400000000000000" pitchFamily="2" charset="-78"/>
              </a:rPr>
              <a:t> </a:t>
            </a:r>
            <a:r>
              <a:rPr lang="fa-IR" dirty="0">
                <a:cs typeface="0 Soroosh" panose="00000400000000000000" pitchFamily="2" charset="-78"/>
              </a:rPr>
              <a:t>هستند ...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و در صحنه حرکت ميکنند ...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با استفاده از </a:t>
            </a:r>
            <a:r>
              <a:rPr lang="en-US" dirty="0">
                <a:cs typeface="0 Soroosh" panose="00000400000000000000" pitchFamily="2" charset="-78"/>
              </a:rPr>
              <a:t>Tween</a:t>
            </a:r>
            <a:r>
              <a:rPr lang="fa-IR" dirty="0">
                <a:cs typeface="0 Soroosh" panose="00000400000000000000" pitchFamily="2" charset="-78"/>
              </a:rPr>
              <a:t> 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و مقصد و جهت انها رندوم است 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با کليد  </a:t>
            </a:r>
            <a:r>
              <a:rPr lang="en-US" dirty="0" smtClean="0">
                <a:cs typeface="0 Soroosh" panose="00000400000000000000" pitchFamily="2" charset="-78"/>
              </a:rPr>
              <a:t>   </a:t>
            </a:r>
            <a:r>
              <a:rPr lang="fa-IR" dirty="0" smtClean="0">
                <a:cs typeface="0 Soroosh" panose="00000400000000000000" pitchFamily="2" charset="-78"/>
              </a:rPr>
              <a:t> </a:t>
            </a:r>
            <a:r>
              <a:rPr lang="fa-IR" dirty="0">
                <a:cs typeface="0 Soroosh" panose="00000400000000000000" pitchFamily="2" charset="-78"/>
              </a:rPr>
              <a:t>حرکت انها مجددا شروع ميشود .</a:t>
            </a:r>
            <a:endParaRPr lang="en-US" dirty="0">
              <a:cs typeface="0 Soroosh" panose="00000400000000000000" pitchFamily="2" charset="-78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237CD45F-9821-4E00-A336-41A86A41A482}"/>
              </a:ext>
            </a:extLst>
          </p:cNvPr>
          <p:cNvCxnSpPr/>
          <p:nvPr/>
        </p:nvCxnSpPr>
        <p:spPr>
          <a:xfrm flipV="1">
            <a:off x="10900919" y="4627784"/>
            <a:ext cx="0" cy="29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1AC465B-BAAE-4FB3-998F-84DABE44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1" y="4458884"/>
            <a:ext cx="2568303" cy="1926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54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21FFDF7-2A78-4A74-ABCC-91024A6B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68"/>
            <a:ext cx="5267401" cy="2719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FB41C8A-5563-4D61-A62B-CA145316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01" y="1853047"/>
            <a:ext cx="6962235" cy="315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40D5DA4-EEF0-45C3-BC04-670CC96584D0}"/>
              </a:ext>
            </a:extLst>
          </p:cNvPr>
          <p:cNvSpPr txBox="1"/>
          <p:nvPr/>
        </p:nvSpPr>
        <p:spPr>
          <a:xfrm>
            <a:off x="331705" y="2719052"/>
            <a:ext cx="387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بخش اول کد براي مثال پرنده اول</a:t>
            </a:r>
          </a:p>
          <a:p>
            <a:pPr algn="r" rtl="1"/>
            <a:r>
              <a:rPr lang="fa-IR" dirty="0"/>
              <a:t>که مکان اول او هم رندوم است.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C764BFC-3665-4CBE-B00D-5EC8F81004AE}"/>
              </a:ext>
            </a:extLst>
          </p:cNvPr>
          <p:cNvSpPr txBox="1"/>
          <p:nvPr/>
        </p:nvSpPr>
        <p:spPr>
          <a:xfrm>
            <a:off x="6666613" y="5511441"/>
            <a:ext cx="54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و 3 مدل </a:t>
            </a:r>
            <a:r>
              <a:rPr lang="en-US" dirty="0"/>
              <a:t>Tween</a:t>
            </a:r>
            <a:r>
              <a:rPr lang="fa-IR" dirty="0"/>
              <a:t> براي 3 پرنده </a:t>
            </a:r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xmlns="" id="{ECDB1291-DE1E-43A2-9BF2-165DE99F1B39}"/>
              </a:ext>
            </a:extLst>
          </p:cNvPr>
          <p:cNvCxnSpPr>
            <a:cxnSpLocks/>
            <a:endCxn id="7" idx="3"/>
          </p:cNvCxnSpPr>
          <p:nvPr/>
        </p:nvCxnSpPr>
        <p:spPr>
          <a:xfrm rot="5400000">
            <a:off x="4054142" y="2415937"/>
            <a:ext cx="774096" cy="47846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FFEA9FFA-7AD7-4B44-B09E-E7D41D88F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78664"/>
            <a:ext cx="4848447" cy="3479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6AD7295-0F49-406B-95A2-173A09271EB5}"/>
              </a:ext>
            </a:extLst>
          </p:cNvPr>
          <p:cNvSpPr txBox="1"/>
          <p:nvPr/>
        </p:nvSpPr>
        <p:spPr>
          <a:xfrm>
            <a:off x="5711781" y="6113863"/>
            <a:ext cx="333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مقصد و جهت رندوم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xmlns="" id="{A2B976A9-90ED-4F83-82D0-94A4253D98FF}"/>
              </a:ext>
            </a:extLst>
          </p:cNvPr>
          <p:cNvCxnSpPr>
            <a:cxnSpLocks/>
          </p:cNvCxnSpPr>
          <p:nvPr/>
        </p:nvCxnSpPr>
        <p:spPr>
          <a:xfrm>
            <a:off x="4680423" y="5946467"/>
            <a:ext cx="901671" cy="5367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xmlns="" id="{8F06062D-4185-4681-B737-E3FDB84B54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78910" y="4942852"/>
            <a:ext cx="705524" cy="43165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2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8FE4BB-FAA3-433C-8BFF-E42A4446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0 Titr Bold" panose="00000700000000000000" pitchFamily="2" charset="-78"/>
              </a:rPr>
              <a:t>مه </a:t>
            </a:r>
            <a:endParaRPr lang="en-US" dirty="0">
              <a:cs typeface="0 Titr Bold" panose="000007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600A144-C9C3-41B5-9F38-F6EE3B9B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5" y="2385134"/>
            <a:ext cx="7517545" cy="65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20C55E5-62C0-485C-BF0C-66DFCC2B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67" y="3351727"/>
            <a:ext cx="9516803" cy="1476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8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D64F1E-5095-409C-A3E2-7F2B1243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0 Mahsa" panose="00000400000000000000" pitchFamily="2" charset="-78"/>
              </a:rPr>
              <a:t>کنترل کردن نور صحنه</a:t>
            </a:r>
            <a:endParaRPr lang="en-US" dirty="0">
              <a:cs typeface="0 Mahs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25736BA-CA93-43F7-982E-3CEF7DAB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5" y="2711046"/>
            <a:ext cx="6454439" cy="3749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7D32CC9-DCBE-43E0-8E13-7AB6D3EE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98" y="2940535"/>
            <a:ext cx="3972479" cy="2886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B93023-1C71-48EC-BB00-E8628EF0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5" y="714885"/>
            <a:ext cx="2753109" cy="1743318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90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4F083E-D75C-40D2-9E58-FAD73E8E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5400" dirty="0">
                <a:cs typeface="0 Aria" panose="00000400000000000000" pitchFamily="2" charset="-78"/>
              </a:rPr>
              <a:t>نور ها </a:t>
            </a:r>
            <a:endParaRPr lang="en-US" sz="5400" dirty="0">
              <a:cs typeface="0 Aria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FC99A07-B81C-4F23-A743-CFD929F2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98" y="2516969"/>
            <a:ext cx="7335607" cy="2655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661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90120D-AA02-4522-81B0-E465F4E6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Helal" panose="00000400000000000000" pitchFamily="2" charset="-78"/>
              </a:rPr>
              <a:t>چمن و سطح زمين</a:t>
            </a:r>
            <a:endParaRPr lang="en-US" dirty="0">
              <a:cs typeface="B Helal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4AE9A2-E659-454A-A25E-2D6ED869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2" y="2508539"/>
            <a:ext cx="7223851" cy="3360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22B92D7-C44C-4429-9C69-578CEFCCE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790" y="2316733"/>
            <a:ext cx="4400698" cy="3713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9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BC320E-DA63-482E-A1AC-8D8A4716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Sky 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D156CF0-6528-459B-8E71-924E719A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14" y="4579092"/>
            <a:ext cx="8557620" cy="1552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945E12C-F7F3-4F1C-BEAD-AFFED057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59" y="2460966"/>
            <a:ext cx="7485841" cy="1618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82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4ADE0D-B9B4-464D-ABE8-E1702101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oper Black" panose="0208090404030B020404" pitchFamily="18" charset="0"/>
              </a:rPr>
              <a:t>LAKI </a:t>
            </a:r>
            <a:r>
              <a:rPr lang="fa-IR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oper Black" panose="0208090404030B020404" pitchFamily="18" charset="0"/>
              </a:rPr>
              <a:t>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oper Black" panose="0208090404030B020404" pitchFamily="18" charset="0"/>
              </a:rPr>
              <a:t>In Jungle 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BCD08E2B-67F4-431A-95B6-8049DC499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501" y="1871528"/>
            <a:ext cx="9014911" cy="4736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7" name="Heart 6">
            <a:extLst>
              <a:ext uri="{FF2B5EF4-FFF2-40B4-BE49-F238E27FC236}">
                <a16:creationId xmlns:a16="http://schemas.microsoft.com/office/drawing/2014/main" xmlns="" id="{4D4BE7CD-8A95-4611-9135-CEB0DD25F9E6}"/>
              </a:ext>
            </a:extLst>
          </p:cNvPr>
          <p:cNvSpPr/>
          <p:nvPr/>
        </p:nvSpPr>
        <p:spPr>
          <a:xfrm>
            <a:off x="4191175" y="1014076"/>
            <a:ext cx="446567" cy="364759"/>
          </a:xfrm>
          <a:prstGeom prst="hear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3AD520-AD71-4079-BD71-EFB5248BA171}"/>
              </a:ext>
            </a:extLst>
          </p:cNvPr>
          <p:cNvSpPr txBox="1"/>
          <p:nvPr/>
        </p:nvSpPr>
        <p:spPr>
          <a:xfrm>
            <a:off x="5831957" y="1237932"/>
            <a:ext cx="562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Mobina</a:t>
            </a:r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 </a:t>
            </a:r>
            <a:r>
              <a:rPr lang="en-US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Rastinmanesh</a:t>
            </a:r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 &amp; Maryam </a:t>
            </a:r>
            <a:r>
              <a:rPr lang="en-US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Azizgol</a:t>
            </a:r>
            <a:endParaRPr 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1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09AF97-75BB-4B8F-9919-4F331CA1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5400" dirty="0">
                <a:cs typeface="0 Mahsa" panose="00000400000000000000" pitchFamily="2" charset="-78"/>
              </a:rPr>
              <a:t>موزيک حين بازي</a:t>
            </a:r>
            <a:endParaRPr lang="en-US" sz="5400" dirty="0">
              <a:cs typeface="0 Mahs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3361171-3BC6-4086-8612-28CF1897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78" y="2717591"/>
            <a:ext cx="5582186" cy="3434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95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785B232-C771-4EB6-A0ED-76F7D994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Camera &amp; renderer &amp; scene &amp;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6B1B829-6456-46AE-BB3D-B179A6A1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0" y="1817264"/>
            <a:ext cx="7074285" cy="3952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208202A-A71F-422D-8724-73AEE5EB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5" y="5906368"/>
            <a:ext cx="6344095" cy="757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B6CB8F6F-A1F5-4A57-B078-80E0CCDE5513}"/>
              </a:ext>
            </a:extLst>
          </p:cNvPr>
          <p:cNvCxnSpPr>
            <a:cxnSpLocks/>
          </p:cNvCxnSpPr>
          <p:nvPr/>
        </p:nvCxnSpPr>
        <p:spPr>
          <a:xfrm flipH="1">
            <a:off x="7091916" y="2169042"/>
            <a:ext cx="489098" cy="2764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2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E010C3-49A6-4ED6-827E-F3FB4E75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0 Esfehan Bold" panose="00000700000000000000" pitchFamily="2" charset="-78"/>
              </a:rPr>
              <a:t>لاک پشت </a:t>
            </a:r>
            <a:endParaRPr lang="en-US" dirty="0">
              <a:cs typeface="0 Esfehan Bold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7726B9-C622-4518-B963-5CFDFC84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1" y="2256472"/>
            <a:ext cx="6783291" cy="4258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A4B633-F1B6-4901-869F-94CEBAE44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20" y="2325234"/>
            <a:ext cx="4429743" cy="3543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6AABAE5-376D-4D5F-A18D-3A33219F9D92}"/>
              </a:ext>
            </a:extLst>
          </p:cNvPr>
          <p:cNvSpPr txBox="1"/>
          <p:nvPr/>
        </p:nvSpPr>
        <p:spPr>
          <a:xfrm>
            <a:off x="2815382" y="5407364"/>
            <a:ext cx="4044117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1600" dirty="0"/>
              <a:t>ما دور لاک پشت هم  يک مکعب فرضي در نظر گرفته ايم که برخورد با اين مکعب صورت ميگيرد...</a:t>
            </a:r>
            <a:endParaRPr 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73A09D60-A94A-40E6-9D21-9CC7AF213AE0}"/>
              </a:ext>
            </a:extLst>
          </p:cNvPr>
          <p:cNvCxnSpPr>
            <a:cxnSpLocks/>
          </p:cNvCxnSpPr>
          <p:nvPr/>
        </p:nvCxnSpPr>
        <p:spPr>
          <a:xfrm flipH="1">
            <a:off x="2871990" y="2018538"/>
            <a:ext cx="1360966" cy="613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C05C23E-0ED0-457F-B3E2-5E44BDFC990C}"/>
              </a:ext>
            </a:extLst>
          </p:cNvPr>
          <p:cNvSpPr txBox="1"/>
          <p:nvPr/>
        </p:nvSpPr>
        <p:spPr>
          <a:xfrm>
            <a:off x="4343027" y="1684176"/>
            <a:ext cx="9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7466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642DA1-076A-4934-AF23-18DD5AE7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4467" y="644387"/>
            <a:ext cx="4450329" cy="970450"/>
          </a:xfrm>
        </p:spPr>
        <p:txBody>
          <a:bodyPr/>
          <a:lstStyle/>
          <a:p>
            <a:pPr algn="r" rtl="1"/>
            <a:r>
              <a:rPr lang="fa-IR" dirty="0">
                <a:cs typeface="0 Aria" panose="00000400000000000000" pitchFamily="2" charset="-78"/>
              </a:rPr>
              <a:t>حرکت لاک پشت</a:t>
            </a:r>
            <a:endParaRPr lang="en-US" dirty="0">
              <a:cs typeface="0 Ari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881A5D-E494-4315-92B9-97B476BD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753" y="1007036"/>
            <a:ext cx="7187128" cy="5668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3DB074C9-EFF4-4CA3-9444-972219E83784}"/>
              </a:ext>
            </a:extLst>
          </p:cNvPr>
          <p:cNvCxnSpPr>
            <a:cxnSpLocks/>
          </p:cNvCxnSpPr>
          <p:nvPr/>
        </p:nvCxnSpPr>
        <p:spPr>
          <a:xfrm>
            <a:off x="2477386" y="4284920"/>
            <a:ext cx="0" cy="1158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4196F93-9386-44A3-A565-1CBA35AF2DC0}"/>
              </a:ext>
            </a:extLst>
          </p:cNvPr>
          <p:cNvCxnSpPr>
            <a:cxnSpLocks/>
          </p:cNvCxnSpPr>
          <p:nvPr/>
        </p:nvCxnSpPr>
        <p:spPr>
          <a:xfrm>
            <a:off x="2477386" y="4284919"/>
            <a:ext cx="11483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FFA5A9C7-DDBB-4AF7-BBFE-E1ABC6E4F62C}"/>
              </a:ext>
            </a:extLst>
          </p:cNvPr>
          <p:cNvCxnSpPr>
            <a:cxnSpLocks/>
          </p:cNvCxnSpPr>
          <p:nvPr/>
        </p:nvCxnSpPr>
        <p:spPr>
          <a:xfrm flipH="1">
            <a:off x="1244009" y="4284920"/>
            <a:ext cx="1233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306ED603-CFB9-49D7-9E5E-6AB9E1938FB1}"/>
              </a:ext>
            </a:extLst>
          </p:cNvPr>
          <p:cNvCxnSpPr>
            <a:cxnSpLocks/>
          </p:cNvCxnSpPr>
          <p:nvPr/>
        </p:nvCxnSpPr>
        <p:spPr>
          <a:xfrm flipV="1">
            <a:off x="2477386" y="3189767"/>
            <a:ext cx="0" cy="109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0FBCE1C-02B2-4733-B9F3-38AFDB000CED}"/>
              </a:ext>
            </a:extLst>
          </p:cNvPr>
          <p:cNvSpPr txBox="1"/>
          <p:nvPr/>
        </p:nvSpPr>
        <p:spPr>
          <a:xfrm>
            <a:off x="119051" y="5615693"/>
            <a:ext cx="471667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/>
              <a:t>دوربين ما روي لاک پشت ما تنظيم است و هرجا لاک پشت برود دوربين هم مکان لاک پشت را نشان ميدهد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4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BCBECE-04C9-45B1-9C9F-5713207C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Game over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981827-D16A-4652-8995-C8483374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2" y="2329128"/>
            <a:ext cx="6765793" cy="4033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B27C492-5A99-4529-93C3-C3FEA2A13264}"/>
              </a:ext>
            </a:extLst>
          </p:cNvPr>
          <p:cNvSpPr txBox="1"/>
          <p:nvPr/>
        </p:nvSpPr>
        <p:spPr>
          <a:xfrm>
            <a:off x="7836195" y="2424223"/>
            <a:ext cx="42742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صفحه 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Game Over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/>
              <a:t>شامل يک ويديو و اهنگ و دکمه اي براي هدايت شدن به صفحه نخست بازي است.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اين صفحه نيز با </a:t>
            </a:r>
            <a:r>
              <a:rPr lang="en-US" i="1" dirty="0">
                <a:solidFill>
                  <a:srgbClr val="FFC000"/>
                </a:solidFill>
              </a:rPr>
              <a:t>HTML , CSS ,Bootstrap</a:t>
            </a:r>
            <a:r>
              <a:rPr lang="fa-IR" i="1" dirty="0">
                <a:solidFill>
                  <a:srgbClr val="FFC000"/>
                </a:solidFill>
              </a:rPr>
              <a:t> </a:t>
            </a:r>
            <a:r>
              <a:rPr lang="fa-IR" dirty="0"/>
              <a:t>طراحي شده است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6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E05A06-010D-4CD5-AEBD-81673E95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Helal" panose="00000400000000000000" pitchFamily="2" charset="-78"/>
              </a:rPr>
              <a:t>تمرين</a:t>
            </a:r>
            <a:endParaRPr lang="en-US" dirty="0">
              <a:cs typeface="B Helal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C28FAB-0C60-4932-9A20-A907668488ED}"/>
              </a:ext>
            </a:extLst>
          </p:cNvPr>
          <p:cNvSpPr txBox="1"/>
          <p:nvPr/>
        </p:nvSpPr>
        <p:spPr>
          <a:xfrm>
            <a:off x="1442793" y="2849526"/>
            <a:ext cx="10571998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با زدن دکمه </a:t>
            </a:r>
            <a:r>
              <a:rPr lang="fa-IR" dirty="0">
                <a:solidFill>
                  <a:srgbClr val="FFFF00"/>
                </a:solidFill>
              </a:rPr>
              <a:t> تمرين ها  </a:t>
            </a:r>
            <a:r>
              <a:rPr lang="fa-IR" dirty="0"/>
              <a:t>در صفحه نخست به صفحه تمرينات ما که شامل مبحث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SHADOW</a:t>
            </a:r>
            <a:r>
              <a:rPr lang="en-US" dirty="0"/>
              <a:t> </a:t>
            </a:r>
            <a:r>
              <a:rPr lang="fa-IR" dirty="0"/>
              <a:t> و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CONTROLS</a:t>
            </a:r>
            <a:r>
              <a:rPr lang="fa-IR" dirty="0"/>
              <a:t> و  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TRANSFORM &amp; CHANGE SCALE</a:t>
            </a:r>
            <a:r>
              <a:rPr lang="fa-IR" dirty="0"/>
              <a:t> است  هدايت ميشويد...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4A8E3FF-8A68-484B-9725-FD0CD974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9" y="3981180"/>
            <a:ext cx="11469701" cy="2276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12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81B14B-4B00-45F8-886C-E3D08D09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0 Titr Bold" panose="00000700000000000000" pitchFamily="2" charset="-78"/>
              </a:rPr>
              <a:t>صفحه تمرين ها </a:t>
            </a:r>
            <a:endParaRPr lang="en-US" dirty="0">
              <a:cs typeface="0 Titr Bold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702CBA-B26C-4F26-928A-07F56169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783" y="2310858"/>
            <a:ext cx="8070761" cy="4316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F80B52-B494-4580-BA62-941007EA8B28}"/>
              </a:ext>
            </a:extLst>
          </p:cNvPr>
          <p:cNvSpPr txBox="1"/>
          <p:nvPr/>
        </p:nvSpPr>
        <p:spPr>
          <a:xfrm>
            <a:off x="695459" y="3064585"/>
            <a:ext cx="2920085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اين صفحه نيز با </a:t>
            </a:r>
          </a:p>
          <a:p>
            <a:pPr algn="r" rtl="1"/>
            <a:r>
              <a:rPr lang="fa-I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HTML , CSS ,Bootstrap</a:t>
            </a:r>
            <a:endParaRPr lang="fa-IR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fa-IR" b="1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طراحي شده است 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2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FD6122B-C98C-43E0-B268-03CF1D8F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0 Esfehan Bold" panose="00000700000000000000" pitchFamily="2" charset="-78"/>
              </a:rPr>
              <a:t>تمرين </a:t>
            </a:r>
            <a:r>
              <a:rPr lang="fa-IR" dirty="0">
                <a:cs typeface="0 Esfehan Bold" panose="00000700000000000000" pitchFamily="2" charset="-78"/>
              </a:rPr>
              <a:t>ه</a:t>
            </a:r>
            <a:r>
              <a:rPr lang="fa-IR" dirty="0" smtClean="0">
                <a:cs typeface="0 Esfehan Bold" panose="00000700000000000000" pitchFamily="2" charset="-78"/>
              </a:rPr>
              <a:t>ا</a:t>
            </a:r>
            <a:endParaRPr lang="en-US" dirty="0">
              <a:cs typeface="0 Esfehan Bold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ED8002-4F8D-4F71-A8BE-63FCC589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784323"/>
            <a:ext cx="8372984" cy="4538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14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1F0081-F35E-4A76-9E00-9520D124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4800" dirty="0" smtClean="0">
                <a:cs typeface="0 Aria" panose="00000400000000000000" pitchFamily="2" charset="-78"/>
              </a:rPr>
              <a:t> کد تمرين</a:t>
            </a:r>
            <a:endParaRPr lang="en-US" sz="4800" dirty="0">
              <a:cs typeface="0 Aria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4" y="3637900"/>
            <a:ext cx="6926047" cy="11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3580327" y="2508339"/>
            <a:ext cx="8417511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2000" dirty="0" smtClean="0"/>
              <a:t>از نورهای استفاده شده تنها </a:t>
            </a:r>
            <a:r>
              <a:rPr lang="en-US" sz="2000" dirty="0" err="1"/>
              <a:t>spotLight</a:t>
            </a:r>
            <a:r>
              <a:rPr lang="en-US" sz="2000" dirty="0" smtClean="0"/>
              <a:t>,, </a:t>
            </a:r>
            <a:r>
              <a:rPr lang="en-US" sz="2000" dirty="0" err="1"/>
              <a:t>dirLight</a:t>
            </a:r>
            <a:r>
              <a:rPr lang="en-US" sz="2000" dirty="0"/>
              <a:t>, </a:t>
            </a:r>
            <a:r>
              <a:rPr lang="en-US" sz="2000" dirty="0" err="1" smtClean="0"/>
              <a:t>pointLight</a:t>
            </a:r>
            <a:r>
              <a:rPr lang="fa-IR" sz="2000" dirty="0"/>
              <a:t> </a:t>
            </a:r>
            <a:r>
              <a:rPr lang="fa-IR" sz="2000" dirty="0" smtClean="0"/>
              <a:t>دارای سایه می باشند.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786447" y="3736157"/>
            <a:ext cx="4211391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 smtClean="0"/>
              <a:t>درین قسمت ما </a:t>
            </a:r>
            <a:r>
              <a:rPr lang="en-US" dirty="0" err="1" smtClean="0"/>
              <a:t>render.shadowmap</a:t>
            </a:r>
            <a:r>
              <a:rPr lang="en-US" dirty="0" smtClean="0"/>
              <a:t> </a:t>
            </a:r>
            <a:r>
              <a:rPr lang="fa-IR" dirty="0"/>
              <a:t> </a:t>
            </a:r>
            <a:r>
              <a:rPr lang="fa-IR" dirty="0" smtClean="0"/>
              <a:t>را </a:t>
            </a:r>
            <a:r>
              <a:rPr lang="en-US" dirty="0" smtClean="0"/>
              <a:t>enable </a:t>
            </a:r>
            <a:r>
              <a:rPr lang="fa-IR" dirty="0" smtClean="0"/>
              <a:t>کردیم که </a:t>
            </a:r>
            <a:r>
              <a:rPr lang="en-US" dirty="0" smtClean="0"/>
              <a:t>map </a:t>
            </a:r>
            <a:r>
              <a:rPr lang="fa-IR" dirty="0" smtClean="0"/>
              <a:t>مختصاتی را که قرار است سایه باشد را اجرا کند.</a:t>
            </a:r>
          </a:p>
          <a:p>
            <a:pPr algn="r" rtl="1"/>
            <a:r>
              <a:rPr lang="fa-IR" dirty="0" smtClean="0"/>
              <a:t>و همچنین </a:t>
            </a:r>
            <a:r>
              <a:rPr lang="en-US" dirty="0" smtClean="0"/>
              <a:t>type</a:t>
            </a:r>
            <a:r>
              <a:rPr lang="fa-IR" dirty="0" smtClean="0"/>
              <a:t> را که دو نوع می باشد از نوع </a:t>
            </a:r>
            <a:r>
              <a:rPr lang="en-US" dirty="0" err="1" smtClean="0"/>
              <a:t>PCFsoftshadowmap</a:t>
            </a:r>
            <a:r>
              <a:rPr lang="en-US" dirty="0" smtClean="0"/>
              <a:t> </a:t>
            </a:r>
            <a:r>
              <a:rPr lang="fa-IR" dirty="0" smtClean="0"/>
              <a:t>ا انتخاب کردیم.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9127" y="2855537"/>
            <a:ext cx="5771105" cy="144600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cs typeface="0 Compset Bold" panose="00000700000000000000" pitchFamily="2" charset="-78"/>
              </a:rPr>
              <a:t>وقتی میخواهیم نور سایه داشته باشد باید به نور بگوییم که سایه دارد (</a:t>
            </a:r>
            <a:r>
              <a:rPr lang="en-US" sz="1600" dirty="0" smtClean="0">
                <a:cs typeface="0 Compset Bold" panose="00000700000000000000" pitchFamily="2" charset="-78"/>
              </a:rPr>
              <a:t>Cast </a:t>
            </a:r>
            <a:r>
              <a:rPr lang="fa-IR" sz="1600" dirty="0">
                <a:cs typeface="0 Compset Bold" panose="00000700000000000000" pitchFamily="2" charset="-78"/>
              </a:rPr>
              <a:t>)</a:t>
            </a:r>
            <a:r>
              <a:rPr lang="fa-IR" sz="1600" dirty="0" smtClean="0">
                <a:cs typeface="0 Compset Bold" panose="00000700000000000000" pitchFamily="2" charset="-78"/>
              </a:rPr>
              <a:t/>
            </a:r>
            <a:br>
              <a:rPr lang="fa-IR" sz="1600" dirty="0" smtClean="0">
                <a:cs typeface="0 Compset Bold" panose="00000700000000000000" pitchFamily="2" charset="-78"/>
              </a:rPr>
            </a:br>
            <a:r>
              <a:rPr lang="fa-IR" sz="1600" dirty="0" smtClean="0">
                <a:cs typeface="0 Compset Bold" panose="00000700000000000000" pitchFamily="2" charset="-78"/>
              </a:rPr>
              <a:t>که مطابق کد مقابل به طور مثال برای دو نور </a:t>
            </a:r>
            <a:r>
              <a:rPr lang="en-US" sz="1600" dirty="0" smtClean="0">
                <a:cs typeface="0 Compset Bold" panose="00000700000000000000" pitchFamily="2" charset="-78"/>
              </a:rPr>
              <a:t>spot </a:t>
            </a:r>
            <a:r>
              <a:rPr lang="fa-IR" sz="1600" dirty="0" smtClean="0">
                <a:cs typeface="0 Compset Bold" panose="00000700000000000000" pitchFamily="2" charset="-78"/>
              </a:rPr>
              <a:t>و </a:t>
            </a:r>
            <a:r>
              <a:rPr lang="en-US" sz="1600" dirty="0" smtClean="0">
                <a:cs typeface="0 Compset Bold" panose="00000700000000000000" pitchFamily="2" charset="-78"/>
              </a:rPr>
              <a:t> </a:t>
            </a:r>
            <a:r>
              <a:rPr lang="en-US" sz="1600" dirty="0" err="1" smtClean="0">
                <a:cs typeface="0 Compset Bold" panose="00000700000000000000" pitchFamily="2" charset="-78"/>
              </a:rPr>
              <a:t>dir</a:t>
            </a:r>
            <a:r>
              <a:rPr lang="fa-IR" sz="1600" dirty="0" smtClean="0">
                <a:cs typeface="0 Compset Bold" panose="00000700000000000000" pitchFamily="2" charset="-78"/>
              </a:rPr>
              <a:t> </a:t>
            </a:r>
            <a:r>
              <a:rPr lang="en-US" sz="1600" dirty="0" smtClean="0">
                <a:cs typeface="0 Compset Bold" panose="00000700000000000000" pitchFamily="2" charset="-78"/>
              </a:rPr>
              <a:t>,</a:t>
            </a:r>
            <a:br>
              <a:rPr lang="en-US" sz="1600" dirty="0" smtClean="0">
                <a:cs typeface="0 Compset Bold" panose="00000700000000000000" pitchFamily="2" charset="-78"/>
              </a:rPr>
            </a:br>
            <a:r>
              <a:rPr lang="en-US" sz="1600" dirty="0" err="1" smtClean="0">
                <a:cs typeface="0 Compset Bold" panose="00000700000000000000" pitchFamily="2" charset="-78"/>
              </a:rPr>
              <a:t>castshadow</a:t>
            </a:r>
            <a:r>
              <a:rPr lang="en-US" sz="1600" dirty="0" smtClean="0">
                <a:cs typeface="0 Compset Bold" panose="00000700000000000000" pitchFamily="2" charset="-78"/>
              </a:rPr>
              <a:t> </a:t>
            </a:r>
            <a:r>
              <a:rPr lang="fa-IR" sz="1600" dirty="0" smtClean="0">
                <a:cs typeface="0 Compset Bold" panose="00000700000000000000" pitchFamily="2" charset="-78"/>
              </a:rPr>
              <a:t> را </a:t>
            </a:r>
            <a:r>
              <a:rPr lang="en-US" sz="1600" dirty="0" smtClean="0">
                <a:cs typeface="0 Compset Bold" panose="00000700000000000000" pitchFamily="2" charset="-78"/>
              </a:rPr>
              <a:t>true </a:t>
            </a:r>
            <a:r>
              <a:rPr lang="fa-IR" sz="1600" dirty="0" smtClean="0">
                <a:cs typeface="0 Compset Bold" panose="00000700000000000000" pitchFamily="2" charset="-78"/>
              </a:rPr>
              <a:t>کرده ایم </a:t>
            </a:r>
            <a:r>
              <a:rPr lang="fa-IR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7" b="823"/>
          <a:stretch/>
        </p:blipFill>
        <p:spPr>
          <a:xfrm>
            <a:off x="229336" y="447188"/>
            <a:ext cx="4999487" cy="6028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Arrow Connector 4"/>
          <p:cNvCxnSpPr/>
          <p:nvPr/>
        </p:nvCxnSpPr>
        <p:spPr>
          <a:xfrm flipH="1">
            <a:off x="2975021" y="1300766"/>
            <a:ext cx="1983345" cy="321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975021" y="3888260"/>
            <a:ext cx="1983345" cy="321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8D381E-D15D-472A-8194-8B0ADBC0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442FB467-2624-4F12-9575-92539963D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813" y="2603500"/>
            <a:ext cx="6918687" cy="3416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D9D18FD-A73D-49BB-9BD2-64F1205ADF85}"/>
              </a:ext>
            </a:extLst>
          </p:cNvPr>
          <p:cNvSpPr txBox="1"/>
          <p:nvPr/>
        </p:nvSpPr>
        <p:spPr>
          <a:xfrm>
            <a:off x="414670" y="2413591"/>
            <a:ext cx="4136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براي طراحي صفحه شروع از 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</a:t>
            </a:r>
            <a:r>
              <a:rPr lang="fa-IR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fa-IR" dirty="0"/>
              <a:t> </a:t>
            </a:r>
            <a:r>
              <a:rPr lang="en-US" dirty="0"/>
              <a:t>,</a:t>
            </a:r>
            <a:r>
              <a:rPr lang="fa-IR" dirty="0"/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  <a:r>
              <a:rPr lang="fa-IR" dirty="0"/>
              <a:t> استفاده شده است.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شما با کليک روي آيکون گيت هاب به صفحه پروژه ما در گيت هاب هدايت ميشويد.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با کليک بر روي عکس به بازي وارد ميشويد...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96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cs typeface="0 Titr Bold" panose="00000700000000000000" pitchFamily="2" charset="-78"/>
              </a:rPr>
              <a:t>و هم چنین برای مشاهده سایه روی سطوح به سطح (درینجا دیوارها ) میگوییم سایه میپذیری (</a:t>
            </a:r>
            <a:r>
              <a:rPr lang="en-US" sz="1600" dirty="0" err="1" smtClean="0">
                <a:cs typeface="0 Titr Bold" panose="00000700000000000000" pitchFamily="2" charset="-78"/>
              </a:rPr>
              <a:t>recieve</a:t>
            </a:r>
            <a:r>
              <a:rPr lang="fa-IR" sz="1600" dirty="0" smtClean="0">
                <a:cs typeface="0 Titr Bold" panose="00000700000000000000" pitchFamily="2" charset="-78"/>
              </a:rPr>
              <a:t>)</a:t>
            </a:r>
            <a:endParaRPr lang="en-US" sz="1600" dirty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2" y="2795678"/>
            <a:ext cx="10651957" cy="2149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Arrow Connector 5"/>
          <p:cNvCxnSpPr/>
          <p:nvPr/>
        </p:nvCxnSpPr>
        <p:spPr>
          <a:xfrm flipH="1">
            <a:off x="3694146" y="3870582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4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627289"/>
            <a:ext cx="3696236" cy="94015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latin typeface="Bernard MT Condensed" panose="02050806060905020404" pitchFamily="18" charset="0"/>
                <a:cs typeface="0 Soroosh" panose="00000400000000000000" pitchFamily="2" charset="-78"/>
              </a:rPr>
              <a:t>و اجسام هم سایه دارند و هم سایه می پذیرند.</a:t>
            </a:r>
            <a:endParaRPr lang="en-US" sz="1600" dirty="0">
              <a:latin typeface="Bernard MT Condensed" panose="02050806060905020404" pitchFamily="18" charset="0"/>
              <a:cs typeface="0 Soroosh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5" y="540908"/>
            <a:ext cx="7546793" cy="5767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Arrow Connector 3"/>
          <p:cNvCxnSpPr/>
          <p:nvPr/>
        </p:nvCxnSpPr>
        <p:spPr>
          <a:xfrm flipH="1">
            <a:off x="2728230" y="4192554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443850" y="4453111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62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84" y="794205"/>
            <a:ext cx="10944116" cy="105964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800" dirty="0" smtClean="0">
                <a:cs typeface="0 Mahsa" panose="00000400000000000000" pitchFamily="2" charset="-78"/>
              </a:rPr>
              <a:t>برای کنترل هم از </a:t>
            </a:r>
            <a:r>
              <a:rPr lang="en-US" sz="1800" dirty="0" smtClean="0">
                <a:cs typeface="0 Mahsa" panose="00000400000000000000" pitchFamily="2" charset="-78"/>
              </a:rPr>
              <a:t>orbit control </a:t>
            </a:r>
            <a:r>
              <a:rPr lang="fa-IR" sz="1800" dirty="0" smtClean="0">
                <a:cs typeface="0 Mahsa" panose="00000400000000000000" pitchFamily="2" charset="-78"/>
              </a:rPr>
              <a:t> استفاده کردیم </a:t>
            </a:r>
            <a:br>
              <a:rPr lang="fa-IR" sz="1800" dirty="0" smtClean="0">
                <a:cs typeface="0 Mahsa" panose="00000400000000000000" pitchFamily="2" charset="-78"/>
              </a:rPr>
            </a:br>
            <a:r>
              <a:rPr lang="fa-IR" sz="1800" dirty="0" smtClean="0">
                <a:cs typeface="0 Mahsa" panose="00000400000000000000" pitchFamily="2" charset="-78"/>
              </a:rPr>
              <a:t>که شامل (</a:t>
            </a:r>
            <a:r>
              <a:rPr lang="en-US" sz="1800" dirty="0" err="1" smtClean="0">
                <a:cs typeface="0 Mahsa" panose="00000400000000000000" pitchFamily="2" charset="-78"/>
              </a:rPr>
              <a:t>domElement</a:t>
            </a:r>
            <a:r>
              <a:rPr lang="en-US" sz="1800" dirty="0" smtClean="0">
                <a:cs typeface="0 Mahsa" panose="00000400000000000000" pitchFamily="2" charset="-78"/>
              </a:rPr>
              <a:t> </a:t>
            </a:r>
            <a:r>
              <a:rPr lang="fa-IR" sz="1800" dirty="0">
                <a:cs typeface="0 Mahsa" panose="00000400000000000000" pitchFamily="2" charset="-78"/>
              </a:rPr>
              <a:t> </a:t>
            </a:r>
            <a:r>
              <a:rPr lang="fa-IR" sz="1800" dirty="0" smtClean="0">
                <a:cs typeface="0 Mahsa" panose="00000400000000000000" pitchFamily="2" charset="-78"/>
              </a:rPr>
              <a:t>ای که </a:t>
            </a:r>
            <a:r>
              <a:rPr lang="en-US" sz="1800" dirty="0" err="1" smtClean="0">
                <a:cs typeface="0 Mahsa" panose="00000400000000000000" pitchFamily="2" charset="-78"/>
              </a:rPr>
              <a:t>appendchild</a:t>
            </a:r>
            <a:r>
              <a:rPr lang="en-US" sz="1800" dirty="0" smtClean="0">
                <a:cs typeface="0 Mahsa" panose="00000400000000000000" pitchFamily="2" charset="-78"/>
              </a:rPr>
              <a:t> </a:t>
            </a:r>
            <a:r>
              <a:rPr lang="fa-IR" sz="1800" dirty="0" smtClean="0">
                <a:cs typeface="0 Mahsa" panose="00000400000000000000" pitchFamily="2" charset="-78"/>
              </a:rPr>
              <a:t>می کنیم یعنی محتوایی که قراره اجرا و کنترل بشه و دوربینی که قراره کنترل بشه)</a:t>
            </a:r>
            <a:endParaRPr lang="en-US" sz="1800" dirty="0">
              <a:cs typeface="0 Mahsa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8" y="2035823"/>
            <a:ext cx="8467530" cy="430058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858582" y="2917545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5850939" y="5032179"/>
            <a:ext cx="118001" cy="856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917583" y="5032179"/>
            <a:ext cx="118001" cy="856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07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5948" y="773745"/>
            <a:ext cx="5125792" cy="167425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cs typeface="0 Compset Bold" panose="00000700000000000000" pitchFamily="2" charset="-78"/>
              </a:rPr>
              <a:t>تغییر اندازه اجسام هم برای یکی از اجسام داخل صفحه مطابق با فشردن کلید </a:t>
            </a:r>
            <a:r>
              <a:rPr lang="en-US" sz="1600" dirty="0" smtClean="0">
                <a:cs typeface="0 Compset Bold" panose="00000700000000000000" pitchFamily="2" charset="-78"/>
              </a:rPr>
              <a:t>left </a:t>
            </a:r>
            <a:r>
              <a:rPr lang="fa-IR" sz="1600" dirty="0" smtClean="0">
                <a:cs typeface="0 Compset Bold" panose="00000700000000000000" pitchFamily="2" charset="-78"/>
              </a:rPr>
              <a:t>و </a:t>
            </a:r>
            <a:r>
              <a:rPr lang="en-US" sz="1600" dirty="0" smtClean="0">
                <a:cs typeface="0 Compset Bold" panose="00000700000000000000" pitchFamily="2" charset="-78"/>
              </a:rPr>
              <a:t>right </a:t>
            </a:r>
            <a:r>
              <a:rPr lang="fa-IR" sz="1600" dirty="0" smtClean="0">
                <a:cs typeface="0 Compset Bold" panose="00000700000000000000" pitchFamily="2" charset="-78"/>
              </a:rPr>
              <a:t> انجام میشود که با این کار دونات کوچک و بزرگ میشود</a:t>
            </a:r>
            <a:br>
              <a:rPr lang="fa-IR" sz="1600" dirty="0" smtClean="0">
                <a:cs typeface="0 Compset Bold" panose="00000700000000000000" pitchFamily="2" charset="-78"/>
              </a:rPr>
            </a:br>
            <a:r>
              <a:rPr lang="fa-IR" sz="1600" dirty="0" smtClean="0">
                <a:cs typeface="0 Compset Bold" panose="00000700000000000000" pitchFamily="2" charset="-78"/>
              </a:rPr>
              <a:t>که همچنین این اجسام سر جای خود </a:t>
            </a:r>
            <a:r>
              <a:rPr lang="en-US" sz="1600" dirty="0" smtClean="0">
                <a:cs typeface="0 Compset Bold" panose="00000700000000000000" pitchFamily="2" charset="-78"/>
              </a:rPr>
              <a:t>rotate </a:t>
            </a:r>
            <a:r>
              <a:rPr lang="fa-IR" sz="1600" dirty="0">
                <a:cs typeface="0 Compset Bold" panose="00000700000000000000" pitchFamily="2" charset="-78"/>
              </a:rPr>
              <a:t> </a:t>
            </a:r>
            <a:r>
              <a:rPr lang="fa-IR" sz="1600" dirty="0" smtClean="0">
                <a:cs typeface="0 Compset Bold" panose="00000700000000000000" pitchFamily="2" charset="-78"/>
              </a:rPr>
              <a:t>دارند .</a:t>
            </a:r>
            <a:br>
              <a:rPr lang="fa-IR" sz="1600" dirty="0" smtClean="0">
                <a:cs typeface="0 Compset Bold" panose="00000700000000000000" pitchFamily="2" charset="-78"/>
              </a:rPr>
            </a:br>
            <a:r>
              <a:rPr lang="fa-IR" sz="1600" dirty="0" smtClean="0">
                <a:cs typeface="0 Compset Bold" panose="00000700000000000000" pitchFamily="2" charset="-78"/>
              </a:rPr>
              <a:t>و تمرین حرکت اجسام در پروژه با </a:t>
            </a:r>
            <a:r>
              <a:rPr lang="en-US" sz="1600" dirty="0" smtClean="0">
                <a:cs typeface="0 Compset Bold" panose="00000700000000000000" pitchFamily="2" charset="-78"/>
              </a:rPr>
              <a:t>tween </a:t>
            </a:r>
            <a:r>
              <a:rPr lang="fa-IR" sz="1600" dirty="0" smtClean="0">
                <a:cs typeface="0 Compset Bold" panose="00000700000000000000" pitchFamily="2" charset="-78"/>
              </a:rPr>
              <a:t>پرندگان انجام که توضیحات آن در اسلاید های قبل قابل مشاهده است.</a:t>
            </a:r>
            <a:endParaRPr lang="en-US" sz="1600" dirty="0">
              <a:cs typeface="0 Compset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8" y="1091331"/>
            <a:ext cx="5013777" cy="5307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73" y="2580071"/>
            <a:ext cx="4788167" cy="1849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73" y="4561612"/>
            <a:ext cx="4882219" cy="2114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308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547344C-9F70-4F57-A839-1D7C7EC1B71D}"/>
              </a:ext>
            </a:extLst>
          </p:cNvPr>
          <p:cNvSpPr txBox="1"/>
          <p:nvPr/>
        </p:nvSpPr>
        <p:spPr>
          <a:xfrm>
            <a:off x="2519916" y="2796363"/>
            <a:ext cx="779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مبينا راستين منش   </a:t>
            </a:r>
            <a:r>
              <a:rPr lang="fa-IR" sz="2400" dirty="0" smtClean="0">
                <a:latin typeface="IranNastaliq" panose="02020505000000020003" pitchFamily="18" charset="0"/>
                <a:cs typeface="IranNastaliq" panose="02020505000000020003" pitchFamily="18" charset="0"/>
              </a:rPr>
              <a:t>971113017</a:t>
            </a:r>
            <a:endParaRPr lang="fa-IR" sz="24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 smtClean="0"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Nastaliq" panose="02020505000000020003" pitchFamily="18" charset="0"/>
                <a:cs typeface="IranNastaliq" panose="02020505000000020003" pitchFamily="18" charset="0"/>
              </a:rPr>
              <a:t>مريم </a:t>
            </a: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عزيزگل           971113069</a:t>
            </a:r>
            <a:r>
              <a:rPr lang="fa-IR" dirty="0"/>
              <a:t> 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A9329950-E751-4B7A-B0E2-6301D7AE1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49727"/>
              </p:ext>
            </p:extLst>
          </p:nvPr>
        </p:nvGraphicFramePr>
        <p:xfrm>
          <a:off x="2185581" y="4750349"/>
          <a:ext cx="8128000" cy="104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6902">
                  <a:extLst>
                    <a:ext uri="{9D8B030D-6E8A-4147-A177-3AD203B41FA5}">
                      <a16:colId xmlns:a16="http://schemas.microsoft.com/office/drawing/2014/main" xmlns="" val="2137351092"/>
                    </a:ext>
                  </a:extLst>
                </a:gridCol>
                <a:gridCol w="3791098">
                  <a:extLst>
                    <a:ext uri="{9D8B030D-6E8A-4147-A177-3AD203B41FA5}">
                      <a16:colId xmlns:a16="http://schemas.microsoft.com/office/drawing/2014/main" xmlns="" val="483544199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مريم عزيز گل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مبينا راستين منش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70246367"/>
                  </a:ext>
                </a:extLst>
              </a:tr>
              <a:tr h="550206"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%50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50%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761560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C5784F-BDA2-47B1-B2D4-568EA90151FC}"/>
              </a:ext>
            </a:extLst>
          </p:cNvPr>
          <p:cNvSpPr txBox="1"/>
          <p:nvPr/>
        </p:nvSpPr>
        <p:spPr>
          <a:xfrm>
            <a:off x="6911162" y="2202153"/>
            <a:ext cx="3402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0 Bardiya Bold" panose="00000700000000000000" pitchFamily="2" charset="-78"/>
              </a:rPr>
              <a:t>برنامه نويسان :</a:t>
            </a:r>
            <a:endParaRPr lang="en-US" sz="20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0 Bardiya Bold" panose="000007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0CF2FE-ED8D-42C8-A62B-567DA1478745}"/>
              </a:ext>
            </a:extLst>
          </p:cNvPr>
          <p:cNvSpPr txBox="1"/>
          <p:nvPr/>
        </p:nvSpPr>
        <p:spPr>
          <a:xfrm>
            <a:off x="3528363" y="2229638"/>
            <a:ext cx="180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0 Bardiya Bold" panose="00000700000000000000" pitchFamily="2" charset="-78"/>
              </a:rPr>
              <a:t>اساتيد :</a:t>
            </a:r>
            <a:endParaRPr lang="en-US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0 Bardiya Bold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6852CDD-4E15-4EFC-A680-E468F3952932}"/>
              </a:ext>
            </a:extLst>
          </p:cNvPr>
          <p:cNvSpPr txBox="1"/>
          <p:nvPr/>
        </p:nvSpPr>
        <p:spPr>
          <a:xfrm>
            <a:off x="1196290" y="2833354"/>
            <a:ext cx="413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استاد سيد امير هادي مينوفام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 </a:t>
            </a:r>
            <a:endParaRPr lang="en-US" sz="2400" dirty="0" smtClean="0"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Nastaliq" panose="02020505000000020003" pitchFamily="18" charset="0"/>
                <a:cs typeface="IranNastaliq" panose="02020505000000020003" pitchFamily="18" charset="0"/>
              </a:rPr>
              <a:t>استاد </a:t>
            </a: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فراز سامعي</a:t>
            </a:r>
            <a:endParaRPr lang="en-US" sz="24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22470E7-7347-4C44-9C95-CA0EDEA79F30}"/>
              </a:ext>
            </a:extLst>
          </p:cNvPr>
          <p:cNvSpPr txBox="1"/>
          <p:nvPr/>
        </p:nvSpPr>
        <p:spPr>
          <a:xfrm>
            <a:off x="85060" y="6361905"/>
            <a:ext cx="802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https://github.com/mobinarastinmanesh/Graphic_project</a:t>
            </a:r>
            <a:r>
              <a:rPr lang="fa-IR" dirty="0"/>
              <a:t> 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5C23216-41AF-40D4-9A89-9066526F5279}"/>
              </a:ext>
            </a:extLst>
          </p:cNvPr>
          <p:cNvSpPr txBox="1"/>
          <p:nvPr/>
        </p:nvSpPr>
        <p:spPr>
          <a:xfrm>
            <a:off x="7096049" y="4190792"/>
            <a:ext cx="303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Badr" panose="00000400000000000000" pitchFamily="2" charset="-78"/>
              </a:rPr>
              <a:t>درصد مشارکت :</a:t>
            </a:r>
            <a:endParaRPr lang="en-US" dirty="0">
              <a:cs typeface="B Bad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07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F13745D-E6C5-444A-9410-F3265B6DA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597" y="3786389"/>
            <a:ext cx="9387888" cy="46670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BAE9930-653B-4288-B6BF-B54AD4EED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7" y="1519994"/>
            <a:ext cx="8544833" cy="1393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D7EDD96-5271-459E-9C16-4CD9F98B2529}"/>
              </a:ext>
            </a:extLst>
          </p:cNvPr>
          <p:cNvSpPr txBox="1"/>
          <p:nvPr/>
        </p:nvSpPr>
        <p:spPr>
          <a:xfrm>
            <a:off x="330059" y="4550347"/>
            <a:ext cx="11493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اين بخش براي مشخص کردن </a:t>
            </a:r>
            <a:r>
              <a:rPr lang="fa-IR" sz="16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0 Lotus Bold" panose="00000700000000000000" pitchFamily="2" charset="-78"/>
              </a:rPr>
              <a:t>تعداد دونات خورده شده </a:t>
            </a:r>
            <a:r>
              <a:rPr lang="fa-IR" sz="1600" dirty="0">
                <a:cs typeface="0 Lotus Bold" panose="00000700000000000000" pitchFamily="2" charset="-78"/>
              </a:rPr>
              <a:t>و </a:t>
            </a:r>
            <a:r>
              <a:rPr lang="fa-IR" sz="1600" dirty="0">
                <a:solidFill>
                  <a:schemeClr val="accent6">
                    <a:lumMod val="60000"/>
                    <a:lumOff val="40000"/>
                  </a:schemeClr>
                </a:solidFill>
                <a:cs typeface="0 Lotus Bold" panose="00000700000000000000" pitchFamily="2" charset="-78"/>
              </a:rPr>
              <a:t>زمان باقي مانده و مقدار جاني که لاک پشت دارد </a:t>
            </a:r>
            <a:r>
              <a:rPr lang="fa-IR" sz="1600" dirty="0">
                <a:cs typeface="0 Lotus Bold" panose="00000700000000000000" pitchFamily="2" charset="-78"/>
              </a:rPr>
              <a:t>است 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زمان </a:t>
            </a:r>
            <a:r>
              <a:rPr lang="fa-IR" sz="1600" dirty="0">
                <a:solidFill>
                  <a:srgbClr val="FFC000"/>
                </a:solidFill>
                <a:cs typeface="0 Lotus Bold" panose="00000700000000000000" pitchFamily="2" charset="-78"/>
              </a:rPr>
              <a:t>60</a:t>
            </a:r>
            <a:r>
              <a:rPr lang="fa-IR" sz="1600" dirty="0">
                <a:cs typeface="0 Lotus Bold" panose="00000700000000000000" pitchFamily="2" charset="-78"/>
              </a:rPr>
              <a:t> ثانيه است و جان لاک پشت براي شروع </a:t>
            </a:r>
            <a:r>
              <a:rPr lang="fa-IR" sz="1600" dirty="0">
                <a:solidFill>
                  <a:srgbClr val="FFC000"/>
                </a:solidFill>
                <a:cs typeface="0 Lotus Bold" panose="00000700000000000000" pitchFamily="2" charset="-78"/>
              </a:rPr>
              <a:t>100% </a:t>
            </a:r>
            <a:r>
              <a:rPr lang="fa-IR" sz="1600" dirty="0">
                <a:cs typeface="0 Lotus Bold" panose="00000700000000000000" pitchFamily="2" charset="-78"/>
              </a:rPr>
              <a:t>است در هنگام برخورد باهر درخت </a:t>
            </a:r>
            <a:r>
              <a:rPr lang="fa-IR" sz="1600" dirty="0">
                <a:solidFill>
                  <a:srgbClr val="FFC000"/>
                </a:solidFill>
                <a:cs typeface="0 Lotus Bold" panose="00000700000000000000" pitchFamily="2" charset="-78"/>
              </a:rPr>
              <a:t>25% </a:t>
            </a:r>
            <a:r>
              <a:rPr lang="fa-IR" sz="1600" dirty="0">
                <a:cs typeface="0 Lotus Bold" panose="00000700000000000000" pitchFamily="2" charset="-78"/>
              </a:rPr>
              <a:t>از جان او کم شده و </a:t>
            </a:r>
            <a:r>
              <a:rPr lang="fa-IR" sz="1600" dirty="0">
                <a:solidFill>
                  <a:srgbClr val="00B0F0"/>
                </a:solidFill>
                <a:cs typeface="0 Lotus Bold" panose="00000700000000000000" pitchFamily="2" charset="-78"/>
              </a:rPr>
              <a:t>صدايي شنيده ميشود </a:t>
            </a:r>
            <a:r>
              <a:rPr lang="fa-IR" sz="1600" dirty="0">
                <a:cs typeface="0 Lotus Bold" panose="00000700000000000000" pitchFamily="2" charset="-78"/>
              </a:rPr>
              <a:t>و درخت پاک ميشود ...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endParaRPr lang="fa-IR" sz="1600" dirty="0">
              <a:cs typeface="0 Lotus Bold" panose="00000700000000000000" pitchFamily="2" charset="-78"/>
            </a:endParaRP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لاک پشت در واقع 4 جان دارد و وقتي جان آن تمام شود ميبازيد و به صفحه </a:t>
            </a:r>
            <a:r>
              <a:rPr lang="en-US" sz="1600" dirty="0">
                <a:cs typeface="0 Lotus Bold" panose="00000700000000000000" pitchFamily="2" charset="-78"/>
              </a:rPr>
              <a:t> game over</a:t>
            </a:r>
            <a:r>
              <a:rPr lang="fa-IR" sz="1600" dirty="0">
                <a:cs typeface="0 Lotus Bold" panose="00000700000000000000" pitchFamily="2" charset="-78"/>
              </a:rPr>
              <a:t> هدايت ميشويد.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و اگر 60 ثانيه زمان شما تمام شود </a:t>
            </a:r>
            <a:r>
              <a:rPr lang="en-US" sz="1600" dirty="0">
                <a:cs typeface="0 Lotus Bold" panose="00000700000000000000" pitchFamily="2" charset="-78"/>
              </a:rPr>
              <a:t>modal </a:t>
            </a:r>
            <a:r>
              <a:rPr lang="fa-IR" sz="1600" dirty="0">
                <a:cs typeface="0 Lotus Bold" panose="00000700000000000000" pitchFamily="2" charset="-78"/>
              </a:rPr>
              <a:t>ي به شما نمايش داده ميشود که تعداد دونات هاي خورده شده را ميبينين و ميتوانيد با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0 Lotus Bold" panose="00000700000000000000" pitchFamily="2" charset="-78"/>
              </a:rPr>
              <a:t>again</a:t>
            </a:r>
            <a:r>
              <a:rPr lang="fa-IR" sz="1600" dirty="0">
                <a:cs typeface="0 Lotus Bold" panose="00000700000000000000" pitchFamily="2" charset="-78"/>
              </a:rPr>
              <a:t> مجددا بازي کني. </a:t>
            </a:r>
            <a:endParaRPr lang="en-US" sz="1600" dirty="0">
              <a:cs typeface="0 Lotus Bold" panose="000007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B8B3191-689C-4A3C-8F9D-C21291CBFC4F}"/>
              </a:ext>
            </a:extLst>
          </p:cNvPr>
          <p:cNvSpPr txBox="1"/>
          <p:nvPr/>
        </p:nvSpPr>
        <p:spPr>
          <a:xfrm>
            <a:off x="3206690" y="704866"/>
            <a:ext cx="6921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0 Kamran Bold" panose="00000700000000000000" pitchFamily="2" charset="2"/>
                <a:cs typeface="0 Mahsa" panose="00000400000000000000" pitchFamily="2" charset="-78"/>
              </a:rPr>
              <a:t>نحوه امتياز گيري و برد و باخت</a:t>
            </a:r>
            <a:endParaRPr lang="en-US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0 Kamran Bold" panose="00000700000000000000" pitchFamily="2" charset="2"/>
              <a:cs typeface="0 Mahsa" panose="00000400000000000000" pitchFamily="2" charset="-7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299EE64F-A6D2-44EE-84B3-3B35C7903DAC}"/>
              </a:ext>
            </a:extLst>
          </p:cNvPr>
          <p:cNvCxnSpPr/>
          <p:nvPr/>
        </p:nvCxnSpPr>
        <p:spPr>
          <a:xfrm flipH="1">
            <a:off x="9285430" y="3217596"/>
            <a:ext cx="515393" cy="459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xmlns="" id="{E8684B38-416C-4BBB-8BDF-E850926D57A4}"/>
              </a:ext>
            </a:extLst>
          </p:cNvPr>
          <p:cNvSpPr/>
          <p:nvPr/>
        </p:nvSpPr>
        <p:spPr>
          <a:xfrm>
            <a:off x="9656160" y="2533378"/>
            <a:ext cx="1814623" cy="76025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Compset" panose="00000400000000000000" pitchFamily="2" charset="-78"/>
              </a:rPr>
              <a:t>مربوط به تنظيم نور صحنه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Compset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861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F9216D-1BCC-4E65-86A8-EB0D4994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D24B595-2607-48C2-9532-74B8937D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5" y="103032"/>
            <a:ext cx="11791322" cy="663261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</p:pic>
    </p:spTree>
    <p:extLst>
      <p:ext uri="{BB962C8B-B14F-4D97-AF65-F5344CB8AC3E}">
        <p14:creationId xmlns:p14="http://schemas.microsoft.com/office/powerpoint/2010/main" val="1042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05A05-4C2F-4176-95B4-BF7F571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Modal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7D44CF9A-C0EA-4071-9698-27ECFF74A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635" y="1508795"/>
            <a:ext cx="6660678" cy="5180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102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7A4C475-0317-4C83-A8C9-AAA948D0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97" y="884716"/>
            <a:ext cx="8761413" cy="706964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nard MT Condensed" panose="02050806060905020404" pitchFamily="18" charset="0"/>
              </a:rPr>
              <a:t>Timer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58AF19B-5C76-436B-889A-7CB07B5B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3" y="2407217"/>
            <a:ext cx="5077534" cy="4143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C3DEFFC-E4F2-45EA-A04D-3FCDBC11C774}"/>
              </a:ext>
            </a:extLst>
          </p:cNvPr>
          <p:cNvSpPr txBox="1"/>
          <p:nvPr/>
        </p:nvSpPr>
        <p:spPr>
          <a:xfrm>
            <a:off x="7145079" y="2553546"/>
            <a:ext cx="3976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cs typeface="0 Soroosh" panose="00000400000000000000" pitchFamily="2" charset="-78"/>
              </a:rPr>
              <a:t>پس از اتمام زمان (0)</a:t>
            </a:r>
          </a:p>
          <a:p>
            <a:pPr algn="r" rtl="1"/>
            <a:r>
              <a:rPr lang="fa-IR" sz="1600" dirty="0">
                <a:cs typeface="0 Soroosh" panose="00000400000000000000" pitchFamily="2" charset="-78"/>
              </a:rPr>
              <a:t>در کادر مربوطه </a:t>
            </a:r>
            <a:r>
              <a:rPr lang="en-US" sz="1600" dirty="0">
                <a:cs typeface="0 Soroosh" panose="00000400000000000000" pitchFamily="2" charset="-78"/>
              </a:rPr>
              <a:t>finish</a:t>
            </a:r>
            <a:r>
              <a:rPr lang="fa-IR" sz="1600" dirty="0">
                <a:cs typeface="0 Soroosh" panose="00000400000000000000" pitchFamily="2" charset="-78"/>
              </a:rPr>
              <a:t> نوشته ميشود و </a:t>
            </a:r>
            <a:r>
              <a:rPr lang="en-US" sz="1600" dirty="0">
                <a:cs typeface="0 Soroosh" panose="00000400000000000000" pitchFamily="2" charset="-78"/>
              </a:rPr>
              <a:t>modal</a:t>
            </a:r>
            <a:r>
              <a:rPr lang="fa-IR" sz="1600" dirty="0">
                <a:cs typeface="0 Soroosh" panose="00000400000000000000" pitchFamily="2" charset="-78"/>
              </a:rPr>
              <a:t> نمايش داده ميشود...</a:t>
            </a:r>
            <a:endParaRPr lang="en-US" sz="1600" dirty="0">
              <a:cs typeface="0 Soroosh" panose="00000400000000000000" pitchFamily="2" charset="-78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xmlns="" id="{CB955963-263D-47B8-B04C-EBD759088A55}"/>
              </a:ext>
            </a:extLst>
          </p:cNvPr>
          <p:cNvSpPr/>
          <p:nvPr/>
        </p:nvSpPr>
        <p:spPr>
          <a:xfrm rot="20574840">
            <a:off x="1926812" y="2016660"/>
            <a:ext cx="2249465" cy="494754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400" dirty="0"/>
              <a:t>زمان کل</a:t>
            </a:r>
            <a:endParaRPr lang="en-US" sz="1400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xmlns="" id="{705C69D5-62F5-45BF-879B-72C5BE8B46C8}"/>
              </a:ext>
            </a:extLst>
          </p:cNvPr>
          <p:cNvSpPr/>
          <p:nvPr/>
        </p:nvSpPr>
        <p:spPr>
          <a:xfrm>
            <a:off x="3051544" y="3508744"/>
            <a:ext cx="2339163" cy="97045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/>
              <a:t>کاهش ثانيه اي </a:t>
            </a:r>
            <a:r>
              <a:rPr lang="en-US" dirty="0"/>
              <a:t>Timer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xmlns="" id="{3A431056-5070-433B-94F1-38A748A599F2}"/>
              </a:ext>
            </a:extLst>
          </p:cNvPr>
          <p:cNvSpPr/>
          <p:nvPr/>
        </p:nvSpPr>
        <p:spPr>
          <a:xfrm>
            <a:off x="4986671" y="4368337"/>
            <a:ext cx="7055075" cy="1749127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اگر زمان </a:t>
            </a:r>
            <a:r>
              <a:rPr lang="en-US" sz="1600" dirty="0" smtClean="0">
                <a:solidFill>
                  <a:schemeClr val="tx1"/>
                </a:solidFill>
                <a:cs typeface="0 Mahsa" panose="00000400000000000000" pitchFamily="2" charset="-78"/>
              </a:rPr>
              <a:t>0</a:t>
            </a:r>
            <a:r>
              <a:rPr lang="fa-IR" sz="1600" dirty="0" smtClean="0">
                <a:solidFill>
                  <a:schemeClr val="tx1"/>
                </a:solidFill>
                <a:cs typeface="0 Mahsa" panose="00000400000000000000" pitchFamily="2" charset="-78"/>
              </a:rPr>
              <a:t> </a:t>
            </a:r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شد :</a:t>
            </a:r>
          </a:p>
          <a:p>
            <a:pPr algn="r" rtl="1"/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در کادر  </a:t>
            </a:r>
            <a:r>
              <a:rPr lang="en-US" sz="1600" dirty="0">
                <a:solidFill>
                  <a:schemeClr val="tx1"/>
                </a:solidFill>
                <a:cs typeface="0 Mahsa" panose="00000400000000000000" pitchFamily="2" charset="-78"/>
              </a:rPr>
              <a:t>finish</a:t>
            </a:r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 نوشته ميشود و </a:t>
            </a:r>
            <a:r>
              <a:rPr lang="en-US" sz="1600" dirty="0">
                <a:solidFill>
                  <a:schemeClr val="tx1"/>
                </a:solidFill>
                <a:cs typeface="0 Mahsa" panose="00000400000000000000" pitchFamily="2" charset="-78"/>
              </a:rPr>
              <a:t>modal</a:t>
            </a:r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 نمايش داده ميشود و ميتوانيد تعداد دونات خورده شده (امتياز) را ببينيد</a:t>
            </a:r>
            <a:r>
              <a:rPr lang="fa-IR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24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1C6071-572B-4638-A3BD-A1873123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</a:rPr>
              <a:t>دونات </a:t>
            </a:r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</a:rPr>
              <a:t>هاي </a:t>
            </a:r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</a:rPr>
              <a:t>چرخنده </a:t>
            </a:r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  <a:sym typeface="Wingdings" panose="05000000000000000000" pitchFamily="2" charset="2"/>
              </a:rPr>
              <a:t>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Helal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1A05269-5426-4E30-9248-9309D30340A6}"/>
              </a:ext>
            </a:extLst>
          </p:cNvPr>
          <p:cNvSpPr txBox="1"/>
          <p:nvPr/>
        </p:nvSpPr>
        <p:spPr>
          <a:xfrm>
            <a:off x="3056336" y="2858633"/>
            <a:ext cx="8736419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</a:rPr>
              <a:t>ما در اينجا 6 نوع دونات با رنگ و طمع مختلف داريم </a:t>
            </a: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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که هر کدام </a:t>
            </a:r>
            <a:r>
              <a:rPr lang="en-US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texture </a:t>
            </a: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 مخصوص خود را دارند .</a:t>
            </a:r>
            <a:endParaRPr lang="en-US" b="1" dirty="0">
              <a:ln/>
              <a:solidFill>
                <a:schemeClr val="accent3"/>
              </a:solidFill>
              <a:cs typeface="0 Compset Bold" panose="00000700000000000000" pitchFamily="2" charset="-78"/>
              <a:sym typeface="Wingdings" panose="05000000000000000000" pitchFamily="2" charset="2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b="1" dirty="0">
              <a:ln/>
              <a:solidFill>
                <a:schemeClr val="accent3"/>
              </a:solidFill>
              <a:cs typeface="0 Compset Bold" panose="00000700000000000000" pitchFamily="2" charset="-78"/>
              <a:sym typeface="Wingdings" panose="05000000000000000000" pitchFamily="2" charset="2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هر کدام به طور رندوم در يک قسمت از زمين قرار گرفته اند..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و همه انها به متغير </a:t>
            </a:r>
            <a:r>
              <a:rPr lang="en-US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donut</a:t>
            </a: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 اضافه شده اند...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به طور مثال اينجا کد موقعيت يابي يک مدل از دونات هارا ميبينيم.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2E9922F-DE9A-429B-90D6-F93D949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6" y="4705599"/>
            <a:ext cx="4277322" cy="1705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5C949B1-B5BB-4EAD-8719-00012596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1" y="2629398"/>
            <a:ext cx="3743847" cy="143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C8E4691C-0971-4510-99BF-5A75E4B31EE7}"/>
              </a:ext>
            </a:extLst>
          </p:cNvPr>
          <p:cNvCxnSpPr>
            <a:cxnSpLocks/>
          </p:cNvCxnSpPr>
          <p:nvPr/>
        </p:nvCxnSpPr>
        <p:spPr>
          <a:xfrm flipH="1">
            <a:off x="4348717" y="2923953"/>
            <a:ext cx="2477385" cy="4246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1A2F77CF-CB8F-4A65-9185-77CC2112A522}"/>
              </a:ext>
            </a:extLst>
          </p:cNvPr>
          <p:cNvCxnSpPr>
            <a:cxnSpLocks/>
          </p:cNvCxnSpPr>
          <p:nvPr/>
        </p:nvCxnSpPr>
        <p:spPr>
          <a:xfrm flipH="1">
            <a:off x="4634949" y="4369981"/>
            <a:ext cx="1680791" cy="835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2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D82E56-9D7B-41A8-AB1D-8A26B4BE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323" y="665607"/>
            <a:ext cx="8761413" cy="706964"/>
          </a:xfrm>
        </p:spPr>
        <p:txBody>
          <a:bodyPr/>
          <a:lstStyle/>
          <a:p>
            <a:pPr algn="r"/>
            <a:r>
              <a:rPr lang="fa-IR" dirty="0">
                <a:cs typeface="0 Aria" panose="00000400000000000000" pitchFamily="2" charset="-78"/>
              </a:rPr>
              <a:t>دونات </a:t>
            </a:r>
            <a:r>
              <a:rPr lang="fa-IR" dirty="0" smtClean="0">
                <a:cs typeface="0 Aria" panose="00000400000000000000" pitchFamily="2" charset="-78"/>
              </a:rPr>
              <a:t>هاي </a:t>
            </a:r>
            <a:r>
              <a:rPr lang="fa-IR" dirty="0">
                <a:cs typeface="0 Aria" panose="00000400000000000000" pitchFamily="2" charset="-78"/>
              </a:rPr>
              <a:t>چرخنده </a:t>
            </a:r>
            <a:r>
              <a:rPr lang="fa-IR" dirty="0">
                <a:cs typeface="0 Aria" panose="00000400000000000000" pitchFamily="2" charset="-78"/>
                <a:sym typeface="Wingdings" panose="05000000000000000000" pitchFamily="2" charset="2"/>
              </a:rPr>
              <a:t></a:t>
            </a:r>
            <a:endParaRPr lang="en-US" dirty="0">
              <a:cs typeface="0 Aria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2EC84F3-D844-4548-B79E-297CF6C4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8" y="1692575"/>
            <a:ext cx="6528391" cy="4944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5BC4C77-1D98-470A-8693-873E6060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522" y="3501975"/>
            <a:ext cx="4258269" cy="2638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2C61F36-7E63-43F2-BFDE-C0D915392EA7}"/>
              </a:ext>
            </a:extLst>
          </p:cNvPr>
          <p:cNvSpPr txBox="1"/>
          <p:nvPr/>
        </p:nvSpPr>
        <p:spPr>
          <a:xfrm>
            <a:off x="8110018" y="2978097"/>
            <a:ext cx="35512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0 Nasim Bold" panose="00000700000000000000" pitchFamily="2" charset="-78"/>
              </a:rPr>
              <a:t>چرخش تمام دونات ها </a:t>
            </a:r>
            <a:endParaRPr lang="en-US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0 Nasim Bold" panose="000007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B2F694A-3DF5-40CA-9840-4747B7A73735}"/>
              </a:ext>
            </a:extLst>
          </p:cNvPr>
          <p:cNvSpPr txBox="1"/>
          <p:nvPr/>
        </p:nvSpPr>
        <p:spPr>
          <a:xfrm>
            <a:off x="2141333" y="1142484"/>
            <a:ext cx="27848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Helal" panose="00000400000000000000" pitchFamily="2" charset="-78"/>
              </a:rPr>
              <a:t>کد ساخت دونات هايمان</a:t>
            </a:r>
            <a:endParaRPr lang="en-US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Helal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309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303</TotalTime>
  <Words>893</Words>
  <Application>Microsoft Office PowerPoint</Application>
  <PresentationFormat>Widescreen</PresentationFormat>
  <Paragraphs>124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63" baseType="lpstr">
      <vt:lpstr>0 Aria</vt:lpstr>
      <vt:lpstr>0 Bardiya Bold</vt:lpstr>
      <vt:lpstr>0 Compset Bold</vt:lpstr>
      <vt:lpstr>0 Esfehan Bold</vt:lpstr>
      <vt:lpstr>0 Kamand Bold</vt:lpstr>
      <vt:lpstr>0 Kamran Bold</vt:lpstr>
      <vt:lpstr>0 Karim Bold</vt:lpstr>
      <vt:lpstr>0 Lotus Bold</vt:lpstr>
      <vt:lpstr>0 Mahsa</vt:lpstr>
      <vt:lpstr>0 Nasim Bold</vt:lpstr>
      <vt:lpstr>0 Shadi</vt:lpstr>
      <vt:lpstr>0 Soroosh</vt:lpstr>
      <vt:lpstr>0 Titr Bold</vt:lpstr>
      <vt:lpstr>Algerian</vt:lpstr>
      <vt:lpstr>Arial</vt:lpstr>
      <vt:lpstr>B Badr</vt:lpstr>
      <vt:lpstr>B Compset</vt:lpstr>
      <vt:lpstr>B Helal</vt:lpstr>
      <vt:lpstr>Bernard MT Condensed</vt:lpstr>
      <vt:lpstr>Calibri</vt:lpstr>
      <vt:lpstr>Century Gothic</vt:lpstr>
      <vt:lpstr>Cooper Black</vt:lpstr>
      <vt:lpstr>Copperplate Gothic Bold</vt:lpstr>
      <vt:lpstr>Courier New</vt:lpstr>
      <vt:lpstr>IranNastaliq</vt:lpstr>
      <vt:lpstr>Times New Roman</vt:lpstr>
      <vt:lpstr>Wingdings</vt:lpstr>
      <vt:lpstr>Wingdings 3</vt:lpstr>
      <vt:lpstr>Ion Boardroom</vt:lpstr>
      <vt:lpstr>به نام خدا</vt:lpstr>
      <vt:lpstr>LAKI  In Jungle </vt:lpstr>
      <vt:lpstr>Start page </vt:lpstr>
      <vt:lpstr>PowerPoint Presentation</vt:lpstr>
      <vt:lpstr>PowerPoint Presentation</vt:lpstr>
      <vt:lpstr>Modal </vt:lpstr>
      <vt:lpstr>Timer</vt:lpstr>
      <vt:lpstr>دونات هاي چرخنده </vt:lpstr>
      <vt:lpstr>دونات هاي چرخنده </vt:lpstr>
      <vt:lpstr>برخورد با دونات ها ( خوردن دونات ها )</vt:lpstr>
      <vt:lpstr>درخت ها</vt:lpstr>
      <vt:lpstr>برخورد با درخت ها</vt:lpstr>
      <vt:lpstr>پرنده ها (Tween)</vt:lpstr>
      <vt:lpstr>PowerPoint Presentation</vt:lpstr>
      <vt:lpstr>مه </vt:lpstr>
      <vt:lpstr>کنترل کردن نور صحنه</vt:lpstr>
      <vt:lpstr>نور ها </vt:lpstr>
      <vt:lpstr>چمن و سطح زمين</vt:lpstr>
      <vt:lpstr>Sky box</vt:lpstr>
      <vt:lpstr>موزيک حين بازي</vt:lpstr>
      <vt:lpstr>Camera &amp; renderer &amp; scene &amp; control</vt:lpstr>
      <vt:lpstr>لاک پشت </vt:lpstr>
      <vt:lpstr>حرکت لاک پشت</vt:lpstr>
      <vt:lpstr>Game over page</vt:lpstr>
      <vt:lpstr>تمرين</vt:lpstr>
      <vt:lpstr>صفحه تمرين ها </vt:lpstr>
      <vt:lpstr>تمرين ها</vt:lpstr>
      <vt:lpstr> کد تمرين</vt:lpstr>
      <vt:lpstr>وقتی میخواهیم نور سایه داشته باشد باید به نور بگوییم که سایه دارد (Cast ) که مطابق کد مقابل به طور مثال برای دو نور spot و  dir , castshadow  را true کرده ایم .</vt:lpstr>
      <vt:lpstr>و هم چنین برای مشاهده سایه روی سطوح به سطح (درینجا دیوارها ) میگوییم سایه میپذیری (recieve)</vt:lpstr>
      <vt:lpstr>و اجسام هم سایه دارند و هم سایه می پذیرند.</vt:lpstr>
      <vt:lpstr>برای کنترل هم از orbit control  استفاده کردیم  که شامل (domElement  ای که appendchild می کنیم یعنی محتوایی که قراره اجرا و کنترل بشه و دوربینی که قراره کنترل بشه)</vt:lpstr>
      <vt:lpstr>تغییر اندازه اجسام هم برای یکی از اجسام داخل صفحه مطابق با فشردن کلید left و right  انجام میشود که با این کار دونات کوچک و بزرگ میشود که همچنین این اجسام سر جای خود rotate  دارند . و تمرین حرکت اجسام در پروژه با tween پرندگان انجام که توضیحات آن در اسلاید های قبل قابل مشاهده است.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Asus</dc:creator>
  <cp:lastModifiedBy>MM</cp:lastModifiedBy>
  <cp:revision>14</cp:revision>
  <dcterms:created xsi:type="dcterms:W3CDTF">2020-07-04T17:44:22Z</dcterms:created>
  <dcterms:modified xsi:type="dcterms:W3CDTF">2020-07-05T08:53:25Z</dcterms:modified>
</cp:coreProperties>
</file>